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26" r:id="rId5"/>
    <p:sldId id="336" r:id="rId6"/>
    <p:sldId id="337" r:id="rId7"/>
    <p:sldId id="260" r:id="rId8"/>
    <p:sldId id="338" r:id="rId9"/>
    <p:sldId id="339" r:id="rId10"/>
    <p:sldId id="340" r:id="rId11"/>
    <p:sldId id="32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77">
          <p15:clr>
            <a:srgbClr val="A4A3A4"/>
          </p15:clr>
        </p15:guide>
        <p15:guide id="4" pos="3839">
          <p15:clr>
            <a:srgbClr val="A4A3A4"/>
          </p15:clr>
        </p15:guide>
        <p15:guide id="5" orient="horz" pos="2162">
          <p15:clr>
            <a:srgbClr val="A4A3A4"/>
          </p15:clr>
        </p15:guide>
        <p15:guide id="6" pos="3835">
          <p15:clr>
            <a:srgbClr val="A4A3A4"/>
          </p15:clr>
        </p15:guide>
        <p15:guide id="7" orient="horz" pos="13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9AC"/>
    <a:srgbClr val="5F6AAC"/>
    <a:srgbClr val="5861B4"/>
    <a:srgbClr val="FFC000"/>
    <a:srgbClr val="34ABE3"/>
    <a:srgbClr val="2AB6F0"/>
    <a:srgbClr val="195989"/>
    <a:srgbClr val="1D679F"/>
    <a:srgbClr val="1F6DA6"/>
    <a:srgbClr val="1B5B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DF364B-9C2A-CA44-072E-B0CDFC9CE3F5}" v="1238" dt="2024-09-15T00:10:09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5960" autoAdjust="0"/>
  </p:normalViewPr>
  <p:slideViewPr>
    <p:cSldViewPr snapToGrid="0">
      <p:cViewPr varScale="1">
        <p:scale>
          <a:sx n="90" d="100"/>
          <a:sy n="90" d="100"/>
        </p:scale>
        <p:origin x="1194" y="84"/>
      </p:cViewPr>
      <p:guideLst>
        <p:guide orient="horz" pos="2092"/>
        <p:guide pos="3840"/>
        <p:guide orient="horz" pos="3777"/>
        <p:guide pos="3839"/>
        <p:guide orient="horz" pos="2162"/>
        <p:guide pos="3835"/>
        <p:guide orient="horz" pos="13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295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39EFE-0303-44F6-9A16-FD3B5E015DB1}" type="datetimeFigureOut">
              <a:rPr lang="en-GB" smtClean="0"/>
              <a:pPr/>
              <a:t>14/09/2024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04766-77AF-4EBE-9704-229FD5F6AD6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9881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926D1-0013-4A80-B64E-9D824EE65210}" type="datetimeFigureOut">
              <a:rPr lang="en-GB" smtClean="0"/>
              <a:pPr/>
              <a:t>14/09/2024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F2995-AB43-4B7C-B8CD-9DC7C3692A9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846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Cover slide option 1. Check layout for option 2 without the banner and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46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/>
          <a:stretch/>
        </p:blipFill>
        <p:spPr>
          <a:xfrm>
            <a:off x="0" y="0"/>
            <a:ext cx="12200290" cy="689329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0400" y="1457269"/>
            <a:ext cx="7324004" cy="224933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06092" y="3874486"/>
            <a:ext cx="7324003" cy="135170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06092" y="5399738"/>
            <a:ext cx="5724000" cy="684000"/>
          </a:xfrm>
          <a:prstGeom prst="rect">
            <a:avLst/>
          </a:prstGeom>
        </p:spPr>
        <p:txBody>
          <a:bodyPr lIns="0" tIns="0"/>
          <a:lstStyle>
            <a:lvl1pPr marL="0" indent="0" algn="l">
              <a:spcAft>
                <a:spcPts val="400"/>
              </a:spcAft>
              <a:buFont typeface="Arial" panose="020B0604020202020204" pitchFamily="34" charset="0"/>
              <a:buNone/>
              <a:defRPr sz="19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Speaker</a:t>
            </a:r>
            <a:br>
              <a:rPr lang="en-GB" noProof="0" dirty="0"/>
            </a:br>
            <a:r>
              <a:rPr lang="en-GB" noProof="0" dirty="0"/>
              <a:t>Venue and date</a:t>
            </a:r>
          </a:p>
        </p:txBody>
      </p:sp>
    </p:spTree>
    <p:extLst>
      <p:ext uri="{BB962C8B-B14F-4D97-AF65-F5344CB8AC3E}">
        <p14:creationId xmlns:p14="http://schemas.microsoft.com/office/powerpoint/2010/main" val="10869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59635" y="-59635"/>
            <a:ext cx="6155635" cy="698389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/>
          </a:p>
        </p:txBody>
      </p:sp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4048" y="1992573"/>
            <a:ext cx="8550322" cy="361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15" y="743802"/>
            <a:ext cx="544923" cy="544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4048" y="1992572"/>
            <a:ext cx="8010798" cy="3616657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784062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662614" y="586765"/>
            <a:ext cx="4581771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62614" y="1825625"/>
            <a:ext cx="4583519" cy="417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-342900">
              <a:buClr>
                <a:schemeClr val="accent5"/>
              </a:buClr>
              <a:buFont typeface="Arial"/>
              <a:buNone/>
              <a:defRPr/>
            </a:lvl1pPr>
            <a:lvl2pPr>
              <a:buClr>
                <a:schemeClr val="accent5"/>
              </a:buClr>
              <a:buNone/>
              <a:defRPr/>
            </a:lvl2pPr>
            <a:lvl3pPr>
              <a:buClr>
                <a:schemeClr val="accent5"/>
              </a:buClr>
              <a:buNone/>
              <a:defRPr/>
            </a:lvl3pPr>
            <a:lvl4pPr>
              <a:buClr>
                <a:schemeClr val="accent5"/>
              </a:buClr>
              <a:buNone/>
              <a:defRPr/>
            </a:lvl4pPr>
            <a:lvl5pPr>
              <a:buClr>
                <a:schemeClr val="accent5"/>
              </a:buClr>
              <a:buNone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2034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63280" y="-62165"/>
            <a:ext cx="12318560" cy="3468939"/>
          </a:xfrm>
          <a:prstGeom prst="rect">
            <a:avLst/>
          </a:prstGeom>
          <a:solidFill>
            <a:schemeClr val="bg2"/>
          </a:solidFill>
          <a:ln w="28575" cmpd="sng">
            <a:solidFill>
              <a:schemeClr val="accent5"/>
            </a:solidFill>
          </a:ln>
        </p:spPr>
        <p:txBody>
          <a:bodyPr/>
          <a:lstStyle>
            <a:lvl1pPr marL="0" indent="0">
              <a:buClr>
                <a:schemeClr val="accent2"/>
              </a:buClr>
              <a:buFont typeface="Arial"/>
              <a:buNone/>
              <a:defRPr/>
            </a:lvl1pPr>
          </a:lstStyle>
          <a:p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385" y="2818576"/>
            <a:ext cx="10287000" cy="628377"/>
          </a:xfrm>
          <a:prstGeom prst="rect">
            <a:avLst/>
          </a:prstGeom>
          <a:solidFill>
            <a:schemeClr val="bg1"/>
          </a:solidFill>
        </p:spPr>
        <p:txBody>
          <a:bodyPr wrap="square" anchor="b">
            <a:sp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57385" y="3630613"/>
            <a:ext cx="10287000" cy="2365375"/>
          </a:xfrm>
          <a:prstGeom prst="rect">
            <a:avLst/>
          </a:prstGeom>
        </p:spPr>
        <p:txBody>
          <a:bodyPr/>
          <a:lstStyle>
            <a:lvl1pPr marL="0" indent="-342900" algn="l">
              <a:buClr>
                <a:schemeClr val="accent5"/>
              </a:buClr>
              <a:buFont typeface="Arial"/>
              <a:buNone/>
              <a:defRPr/>
            </a:lvl1pPr>
            <a:lvl2pPr marL="800100" indent="-342900">
              <a:buClr>
                <a:schemeClr val="accent5"/>
              </a:buClr>
              <a:buFont typeface="Arial"/>
              <a:buNone/>
              <a:defRPr/>
            </a:lvl2pPr>
            <a:lvl3pPr marL="1200150" indent="-285750">
              <a:buClr>
                <a:schemeClr val="accent5"/>
              </a:buClr>
              <a:buFont typeface="Arial"/>
              <a:buNone/>
              <a:defRPr/>
            </a:lvl3pPr>
            <a:lvl4pPr marL="1657350" indent="-285750">
              <a:buClr>
                <a:schemeClr val="accent5"/>
              </a:buClr>
              <a:buFont typeface="Arial"/>
              <a:buNone/>
              <a:defRPr/>
            </a:lvl4pPr>
            <a:lvl5pPr marL="2114550" indent="-285750">
              <a:buClr>
                <a:schemeClr val="accent5"/>
              </a:buClr>
              <a:buFont typeface="Arial"/>
              <a:buNone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136774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38201" y="0"/>
            <a:ext cx="1" cy="13652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F77687C-AC6F-634F-AC60-81131BCE7F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201" y="1750540"/>
            <a:ext cx="3416382" cy="352315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1F17483-D7EC-5F47-B284-CA9DDB1A89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8392" y="4331292"/>
            <a:ext cx="2736000" cy="152423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020C457-3C2E-CA42-88B4-5E3F06B1AE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8313" y="1750540"/>
            <a:ext cx="3416382" cy="352315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33CC6E2-D391-D44C-9F83-EE43AEFB9D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78504" y="4331292"/>
            <a:ext cx="2736000" cy="152423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2EE2749-4448-E94D-A3B6-E8FD4C9B9E3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841783" y="1750540"/>
            <a:ext cx="3416382" cy="352315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92FCF7F-70FF-AF43-824A-E78383E715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81974" y="4331292"/>
            <a:ext cx="2736000" cy="152423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10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38201" y="0"/>
            <a:ext cx="1" cy="13652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6151C0D4-98EF-D447-A8C6-142CA23E3F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0722" y="1750540"/>
            <a:ext cx="1663928" cy="2088000"/>
          </a:xfrm>
          <a:prstGeom prst="rect">
            <a:avLst/>
          </a:prstGeom>
          <a:noFill/>
        </p:spPr>
        <p:txBody>
          <a:bodyPr tIns="90000"/>
          <a:lstStyle>
            <a:lvl1pPr marL="0" indent="0" algn="r">
              <a:lnSpc>
                <a:spcPts val="1680"/>
              </a:lnSpc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GB" noProof="0" dirty="0"/>
              <a:t>Edit Master text styles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5F365213-848B-024E-A456-0D200676FA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33074" y="1750540"/>
            <a:ext cx="3330000" cy="208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5AA5AF97-B62D-1649-9296-29B8A162A1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8650" y="3897313"/>
            <a:ext cx="1656000" cy="2098675"/>
          </a:xfrm>
          <a:prstGeom prst="rect">
            <a:avLst/>
          </a:prstGeom>
          <a:noFill/>
        </p:spPr>
        <p:txBody>
          <a:bodyPr tIns="90000"/>
          <a:lstStyle>
            <a:lvl1pPr marL="0" indent="0" algn="r">
              <a:lnSpc>
                <a:spcPts val="1680"/>
              </a:lnSpc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GB" noProof="0" dirty="0"/>
              <a:t>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1F0C252E-54B1-624A-B251-93ACB24B44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33075" y="3907988"/>
            <a:ext cx="3330000" cy="208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018AC41E-3877-BF47-AA29-7A9F0F0A09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49106" y="1750540"/>
            <a:ext cx="1620000" cy="2088000"/>
          </a:xfrm>
          <a:prstGeom prst="rect">
            <a:avLst/>
          </a:prstGeom>
          <a:noFill/>
        </p:spPr>
        <p:txBody>
          <a:bodyPr tIns="90000"/>
          <a:lstStyle>
            <a:lvl1pPr marL="0" indent="0" algn="l">
              <a:lnSpc>
                <a:spcPts val="1680"/>
              </a:lnSpc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GB" noProof="0" dirty="0"/>
              <a:t>Edit Master text styles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C7BFE4B-D881-0841-972F-3BB3E43AA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7391" y="1750540"/>
            <a:ext cx="3330000" cy="208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26D230BA-B3D4-3543-AD14-9F6C784D2F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9106" y="3907988"/>
            <a:ext cx="1620000" cy="2088000"/>
          </a:xfrm>
          <a:prstGeom prst="rect">
            <a:avLst/>
          </a:prstGeom>
          <a:noFill/>
        </p:spPr>
        <p:txBody>
          <a:bodyPr tIns="90000"/>
          <a:lstStyle>
            <a:lvl1pPr marL="0" indent="0" algn="l">
              <a:lnSpc>
                <a:spcPts val="1680"/>
              </a:lnSpc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GB" noProof="0" dirty="0"/>
              <a:t>Edit Master text styles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3298D3D7-E8BE-DE4C-9995-3011560B905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7393" y="3907988"/>
            <a:ext cx="3330000" cy="208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8556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118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gre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579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0430CE-3EAA-0F5F-3032-04C3EBD4B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2800" y="1122363"/>
            <a:ext cx="10800760" cy="124034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84385" y="3855676"/>
            <a:ext cx="10003692" cy="19252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560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1pPr>
              <a:spcAft>
                <a:spcPts val="1800"/>
              </a:spcAft>
              <a:defRPr/>
            </a:lvl1pPr>
            <a:lvl2pPr>
              <a:spcAft>
                <a:spcPts val="1800"/>
              </a:spcAft>
              <a:defRPr/>
            </a:lvl2pPr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  <a:lvl5pPr>
              <a:spcAft>
                <a:spcPts val="18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1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(option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-115383"/>
            <a:ext cx="0" cy="34782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72800" y="1177145"/>
            <a:ext cx="7324004" cy="2249334"/>
          </a:xfrm>
          <a:prstGeom prst="rect">
            <a:avLst/>
          </a:prstGeom>
        </p:spPr>
        <p:txBody>
          <a:bodyPr lIns="108000"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08800" y="3559506"/>
            <a:ext cx="7324003" cy="1351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pic>
        <p:nvPicPr>
          <p:cNvPr id="12" name="Pictur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3" y="6181605"/>
            <a:ext cx="1718512" cy="450970"/>
          </a:xfrm>
          <a:prstGeom prst="rect">
            <a:avLst/>
          </a:prstGeom>
        </p:spPr>
      </p:pic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08799" y="5049210"/>
            <a:ext cx="4968000" cy="877455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400"/>
              </a:spcAft>
              <a:buFont typeface="Arial" panose="020B0604020202020204" pitchFamily="34" charset="0"/>
              <a:buNone/>
              <a:defRPr sz="19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Speaker</a:t>
            </a:r>
            <a:br>
              <a:rPr lang="en-GB" noProof="0"/>
            </a:br>
            <a:r>
              <a:rPr lang="en-GB" noProof="0"/>
              <a:t>Venue and date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9217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pter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2800" y="1177200"/>
            <a:ext cx="7768293" cy="2250000"/>
          </a:xfrm>
          <a:prstGeom prst="rect">
            <a:avLst/>
          </a:prstGeom>
        </p:spPr>
        <p:txBody>
          <a:bodyPr lIns="108000"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108800" y="3560400"/>
            <a:ext cx="7812824" cy="1353600"/>
          </a:xfrm>
          <a:prstGeom prst="rect">
            <a:avLst/>
          </a:prstGeom>
        </p:spPr>
        <p:txBody>
          <a:bodyPr lIns="108000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cxnSp>
        <p:nvCxnSpPr>
          <p:cNvPr id="7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8200" y="-115200"/>
            <a:ext cx="0" cy="34782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6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67154" y="1825624"/>
            <a:ext cx="10267462" cy="417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-3429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Font typeface="Arial" pitchFamily="34" charset="0"/>
              <a:buNone/>
              <a:defRPr baseline="0"/>
            </a:lvl1pPr>
            <a:lvl2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buNone/>
              <a:defRPr/>
            </a:lvl2pPr>
            <a:lvl3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buNone/>
              <a:defRPr/>
            </a:lvl3pPr>
            <a:lvl4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buNone/>
              <a:defRPr/>
            </a:lvl4pPr>
            <a:lvl5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buNone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</p:txBody>
      </p:sp>
      <p:cxnSp>
        <p:nvCxnSpPr>
          <p:cNvPr id="7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38201" y="0"/>
            <a:ext cx="1" cy="13652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34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67154" y="1825624"/>
            <a:ext cx="5004000" cy="417036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SzTx/>
              <a:buFont typeface="Arial"/>
              <a:buNone/>
              <a:tabLst/>
              <a:defRPr baseline="0"/>
            </a:lvl1pPr>
            <a:lvl2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buNone/>
              <a:defRPr/>
            </a:lvl2pPr>
            <a:lvl3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buNone/>
              <a:defRPr/>
            </a:lvl3pPr>
            <a:lvl4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buNone/>
              <a:defRPr/>
            </a:lvl4pPr>
            <a:lvl5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buNone/>
              <a:defRPr/>
            </a:lvl5pPr>
          </a:lstStyle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SzTx/>
              <a:buFont typeface="Arial"/>
              <a:buNone/>
              <a:tabLst/>
              <a:defRPr/>
            </a:pPr>
            <a:r>
              <a:rPr lang="en-GB" noProof="0" dirty="0"/>
              <a:t>Insert text</a:t>
            </a: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SzTx/>
              <a:buFont typeface="Arial"/>
              <a:buNone/>
              <a:tabLst/>
              <a:defRPr/>
            </a:pPr>
            <a:endParaRPr lang="en-GB" noProof="0" dirty="0"/>
          </a:p>
          <a:p>
            <a:pPr lvl="0"/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2525" y="1825625"/>
            <a:ext cx="5002090" cy="41703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Clr>
                <a:schemeClr val="accent5"/>
              </a:buClr>
              <a:buFont typeface="Arial"/>
              <a:buNone/>
              <a:defRPr/>
            </a:lvl1pPr>
          </a:lstStyle>
          <a:p>
            <a:pPr lvl="0"/>
            <a:endParaRPr lang="en-GB" noProof="0" dirty="0"/>
          </a:p>
        </p:txBody>
      </p:sp>
      <p:cxnSp>
        <p:nvCxnSpPr>
          <p:cNvPr id="8" name="Straight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38201" y="0"/>
            <a:ext cx="1" cy="13652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3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38201" y="0"/>
            <a:ext cx="1" cy="13652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67154" y="1825624"/>
            <a:ext cx="5004000" cy="417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-3429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Font typeface="Arial" pitchFamily="34" charset="0"/>
              <a:buNone/>
              <a:defRPr baseline="0"/>
            </a:lvl1pPr>
            <a:lvl2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defRPr/>
            </a:lvl2pPr>
            <a:lvl3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defRPr/>
            </a:lvl3pPr>
            <a:lvl4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defRPr/>
            </a:lvl4pPr>
            <a:lvl5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defRPr/>
            </a:lvl5pPr>
          </a:lstStyle>
          <a:p>
            <a:pPr lvl="0"/>
            <a:r>
              <a:rPr lang="en-GB" noProof="0" dirty="0"/>
              <a:t>Insert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232524" y="1825624"/>
            <a:ext cx="5004000" cy="417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-3429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Font typeface="Arial"/>
              <a:buNone/>
              <a:defRPr strike="noStrike"/>
            </a:lvl1pPr>
            <a:lvl2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defRPr strike="noStrike"/>
            </a:lvl2pPr>
            <a:lvl3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defRPr strike="noStrike"/>
            </a:lvl3pPr>
            <a:lvl4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defRPr strike="noStrike"/>
            </a:lvl4pPr>
            <a:lvl5pPr>
              <a:lnSpc>
                <a:spcPct val="100000"/>
              </a:lnSpc>
              <a:spcAft>
                <a:spcPts val="1800"/>
              </a:spcAft>
              <a:buClr>
                <a:schemeClr val="accent5"/>
              </a:buClr>
              <a:defRPr strike="noStrike"/>
            </a:lvl5pPr>
          </a:lstStyle>
          <a:p>
            <a:pPr lvl="0"/>
            <a:r>
              <a:rPr lang="en-GB" noProof="0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24677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70722" y="1825625"/>
            <a:ext cx="3229533" cy="417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-342900">
              <a:buClr>
                <a:schemeClr val="accent5"/>
              </a:buClr>
              <a:buFont typeface="Arial"/>
              <a:buNone/>
              <a:defRPr baseline="0"/>
            </a:lvl1pPr>
            <a:lvl2pPr>
              <a:buClr>
                <a:schemeClr val="accent5"/>
              </a:buClr>
              <a:buNone/>
              <a:defRPr/>
            </a:lvl2pPr>
            <a:lvl3pPr>
              <a:buClr>
                <a:schemeClr val="accent5"/>
              </a:buClr>
              <a:buNone/>
              <a:defRPr/>
            </a:lvl3pPr>
            <a:lvl4pPr>
              <a:buClr>
                <a:schemeClr val="accent5"/>
              </a:buClr>
              <a:buNone/>
              <a:defRPr/>
            </a:lvl4pPr>
            <a:lvl5pPr>
              <a:buClr>
                <a:schemeClr val="accent5"/>
              </a:buClr>
              <a:buNone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76002" y="1825624"/>
            <a:ext cx="3239996" cy="417036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SzTx/>
              <a:buFont typeface="Arial"/>
              <a:buNone/>
              <a:tabLst/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SzTx/>
              <a:buFont typeface="Arial"/>
              <a:buNone/>
              <a:tabLst/>
              <a:defRPr/>
            </a:pPr>
            <a:r>
              <a:rPr lang="en-GB" noProof="0" dirty="0"/>
              <a:t>Insert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7990763" y="1825624"/>
            <a:ext cx="3239998" cy="417036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SzTx/>
              <a:buFont typeface="Arial"/>
              <a:buNone/>
              <a:tabLst/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accent5"/>
              </a:buClr>
              <a:buSzTx/>
              <a:buFont typeface="Arial"/>
              <a:buNone/>
              <a:tabLst/>
              <a:defRPr/>
            </a:pPr>
            <a:r>
              <a:rPr lang="en-GB" noProof="0" dirty="0"/>
              <a:t>Insert text</a:t>
            </a:r>
          </a:p>
        </p:txBody>
      </p:sp>
      <p:cxnSp>
        <p:nvCxnSpPr>
          <p:cNvPr id="8" name="Straight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38201" y="0"/>
            <a:ext cx="1" cy="13652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0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722" y="1681163"/>
            <a:ext cx="5003999" cy="82391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>
              <a:buNone/>
              <a:defRPr sz="2600" b="1">
                <a:solidFill>
                  <a:srgbClr val="6069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70722" y="2597727"/>
            <a:ext cx="5003999" cy="339826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-342900">
              <a:buClr>
                <a:schemeClr val="accent5"/>
              </a:buClr>
              <a:buFont typeface="Arial"/>
              <a:buNone/>
              <a:defRPr/>
            </a:lvl1pPr>
            <a:lvl2pPr>
              <a:buClr>
                <a:schemeClr val="accent5"/>
              </a:buClr>
              <a:buNone/>
              <a:defRPr/>
            </a:lvl2pPr>
            <a:lvl3pPr>
              <a:buClr>
                <a:schemeClr val="accent5"/>
              </a:buClr>
              <a:buNone/>
              <a:defRPr/>
            </a:lvl3pPr>
            <a:lvl4pPr>
              <a:buClr>
                <a:schemeClr val="accent5"/>
              </a:buClr>
              <a:buNone/>
              <a:defRPr/>
            </a:lvl4pPr>
            <a:lvl5pPr>
              <a:buClr>
                <a:schemeClr val="accent5"/>
              </a:buClr>
              <a:buNone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2768" y="1681163"/>
            <a:ext cx="5003999" cy="823912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marL="0" indent="0">
              <a:buNone/>
              <a:defRPr sz="2600" b="1">
                <a:solidFill>
                  <a:srgbClr val="6069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32768" y="2597727"/>
            <a:ext cx="5003999" cy="339826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-342900">
              <a:buClr>
                <a:schemeClr val="accent5"/>
              </a:buClr>
              <a:buFont typeface="Arial"/>
              <a:buNone/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GB" noProof="0" dirty="0"/>
              <a:t>Insert text</a:t>
            </a:r>
          </a:p>
        </p:txBody>
      </p:sp>
      <p:cxnSp>
        <p:nvCxnSpPr>
          <p:cNvPr id="9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38201" y="0"/>
            <a:ext cx="1" cy="13652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9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 sz="38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750540"/>
            <a:ext cx="12192000" cy="424544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/>
          </a:p>
        </p:txBody>
      </p:sp>
      <p:cxnSp>
        <p:nvCxnSpPr>
          <p:cNvPr id="5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38201" y="0"/>
            <a:ext cx="1" cy="13652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30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C-JRC-logo_horizontal_EN_pos_transparent-background.png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10944" r="6669" b="9113"/>
          <a:stretch/>
        </p:blipFill>
        <p:spPr>
          <a:xfrm>
            <a:off x="9945929" y="6177847"/>
            <a:ext cx="1727997" cy="46722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902658" y="6436338"/>
            <a:ext cx="44438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>
              <a:buClr>
                <a:schemeClr val="accent5"/>
              </a:buClr>
              <a:buFont typeface="Arial"/>
              <a:buNone/>
            </a:pPr>
            <a:fld id="{7CDCD853-BF31-41A2-A1D4-0871305F302F}" type="slidenum">
              <a:rPr lang="en-GB" sz="120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</a:rPr>
              <a:pPr marL="0" indent="0" algn="l">
                <a:buClr>
                  <a:schemeClr val="accent5"/>
                </a:buClr>
                <a:buFont typeface="Arial"/>
                <a:buNone/>
              </a:pPr>
              <a:t>‹#›</a:t>
            </a:fld>
            <a:endParaRPr lang="en-GB" sz="16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99653" y="6411461"/>
            <a:ext cx="1" cy="446539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2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50" r:id="rId4"/>
    <p:sldLayoutId id="2147483660" r:id="rId5"/>
    <p:sldLayoutId id="2147483652" r:id="rId6"/>
    <p:sldLayoutId id="2147483661" r:id="rId7"/>
    <p:sldLayoutId id="2147483653" r:id="rId8"/>
    <p:sldLayoutId id="2147483654" r:id="rId9"/>
    <p:sldLayoutId id="2147483659" r:id="rId10"/>
    <p:sldLayoutId id="2147483658" r:id="rId11"/>
    <p:sldLayoutId id="2147483668" r:id="rId12"/>
    <p:sldLayoutId id="2147483666" r:id="rId13"/>
    <p:sldLayoutId id="2147483667" r:id="rId14"/>
    <p:sldLayoutId id="2147483655" r:id="rId15"/>
    <p:sldLayoutId id="2147483675" r:id="rId16"/>
    <p:sldLayoutId id="2147483672" r:id="rId17"/>
    <p:sldLayoutId id="214748367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rgbClr val="2B91C5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rgbClr val="2B91C5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rgbClr val="2B91C5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rgbClr val="2B91C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rgbClr val="2B91C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8" userDrawn="1">
          <p15:clr>
            <a:srgbClr val="F26B43"/>
          </p15:clr>
        </p15:guide>
        <p15:guide id="2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ec-jrc/nr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oss.theoj.org/papers/10.21105/joss.06815" TargetMode="External"/><Relationship Id="rId5" Type="http://schemas.openxmlformats.org/officeDocument/2006/relationships/hyperlink" Target="https://nrt.readthedocs.io/en/latest/index.html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r.org/v2/gist/loicdtx/4671df095ca9e6d70a83130dc7eb282f/HEAD?urlpath=voila%2Frender%2Fdemo.ipynb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icdtx/OEMC2024_nrt-workshop/blob/master/notebooks/nrt_forest_monitoring.ipynb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0" tIns="45720" rIns="91440" bIns="45720" anchor="b">
            <a:noAutofit/>
          </a:bodyPr>
          <a:lstStyle/>
          <a:p>
            <a:r>
              <a:rPr lang="en-GB" sz="4000" dirty="0">
                <a:solidFill>
                  <a:srgbClr val="F0F6FC"/>
                </a:solidFill>
                <a:ea typeface="+mj-lt"/>
                <a:cs typeface="+mj-lt"/>
              </a:rPr>
              <a:t>The </a:t>
            </a:r>
            <a:r>
              <a:rPr lang="en-GB" sz="4000" err="1">
                <a:solidFill>
                  <a:srgbClr val="F0F6FC"/>
                </a:solidFill>
                <a:ea typeface="+mj-lt"/>
                <a:cs typeface="+mj-lt"/>
              </a:rPr>
              <a:t>nrt</a:t>
            </a:r>
            <a:r>
              <a:rPr lang="en-GB" sz="4000" dirty="0">
                <a:solidFill>
                  <a:srgbClr val="F0F6FC"/>
                </a:solidFill>
                <a:ea typeface="+mj-lt"/>
                <a:cs typeface="+mj-lt"/>
              </a:rPr>
              <a:t> Ecosystem: A Unified Approach to Forest Disturbance Monitoring</a:t>
            </a:r>
            <a:endParaRPr lang="en-US" sz="4000"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367" y="3874486"/>
            <a:ext cx="7324003" cy="442219"/>
          </a:xfrm>
        </p:spPr>
        <p:txBody>
          <a:bodyPr lIns="0" tIns="45720" rIns="91440" bIns="45720" anchor="t">
            <a:noAutofit/>
          </a:bodyPr>
          <a:lstStyle/>
          <a:p>
            <a:r>
              <a:rPr lang="en-GB" sz="1200" b="1" dirty="0">
                <a:solidFill>
                  <a:srgbClr val="F0F6FC"/>
                </a:solidFill>
                <a:ea typeface="+mn-lt"/>
                <a:cs typeface="+mn-lt"/>
              </a:rPr>
              <a:t>Open Earth Monitor Global Workshop 2024</a:t>
            </a:r>
            <a:endParaRPr lang="en-GB" sz="1200" b="1" dirty="0">
              <a:solidFill>
                <a:srgbClr val="F0F6FC"/>
              </a:solidFill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lIns="0" tIns="0" rIns="91440" bIns="45720" anchor="t"/>
          <a:lstStyle/>
          <a:p>
            <a:r>
              <a:rPr lang="en-GB" dirty="0">
                <a:cs typeface="Arial"/>
              </a:rPr>
              <a:t>Kenji Ose, Loïc </a:t>
            </a:r>
            <a:r>
              <a:rPr lang="en-GB" dirty="0" err="1">
                <a:cs typeface="Arial"/>
              </a:rPr>
              <a:t>Dutrieux</a:t>
            </a:r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2024-10-02, </a:t>
            </a:r>
            <a:r>
              <a:rPr lang="en-GB" dirty="0" err="1">
                <a:cs typeface="Arial"/>
              </a:rPr>
              <a:t>Laxenburg</a:t>
            </a:r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AE46989-EBCA-AC29-2452-C25CF359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918" y="3430168"/>
            <a:ext cx="2779667" cy="10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0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D7177B4-548C-1841-90D3-68D6DA781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150" y="1476611"/>
            <a:ext cx="6139161" cy="39064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Arial"/>
              </a:rPr>
              <a:t>Python package, open source </a:t>
            </a:r>
            <a:r>
              <a:rPr lang="en-US" sz="2000" dirty="0">
                <a:cs typeface="Arial"/>
                <a:hlinkClick r:id="rId2"/>
              </a:rPr>
              <a:t>https://github.com/ec-jrc/nrt</a:t>
            </a:r>
            <a:r>
              <a:rPr lang="en-US" sz="2000" dirty="0">
                <a:cs typeface="Arial"/>
              </a:rPr>
              <a:t> (first release in March 2022)</a:t>
            </a:r>
            <a:endParaRPr lang="en-US" sz="2000">
              <a:solidFill>
                <a:srgbClr val="000000"/>
              </a:solidFill>
              <a:cs typeface="Arial"/>
            </a:endParaRPr>
          </a:p>
          <a:p>
            <a:r>
              <a:rPr lang="en-US" sz="2000" dirty="0">
                <a:ea typeface="+mn-lt"/>
                <a:cs typeface="+mn-lt"/>
              </a:rPr>
              <a:t>Designed for continuous monitoring of satellite image time series</a:t>
            </a:r>
          </a:p>
          <a:p>
            <a:r>
              <a:rPr lang="en-US" sz="2000" dirty="0">
                <a:cs typeface="Arial"/>
              </a:rPr>
              <a:t>Standardized interface to multiple online monitoring algorithms (</a:t>
            </a:r>
            <a:r>
              <a:rPr lang="en-US" sz="2000" err="1">
                <a:cs typeface="Arial"/>
              </a:rPr>
              <a:t>MoSum</a:t>
            </a:r>
            <a:r>
              <a:rPr lang="en-US" sz="2000" dirty="0">
                <a:cs typeface="Arial"/>
              </a:rPr>
              <a:t>, </a:t>
            </a:r>
            <a:r>
              <a:rPr lang="en-US" sz="2000" err="1">
                <a:cs typeface="Arial"/>
              </a:rPr>
              <a:t>CuSum</a:t>
            </a:r>
            <a:r>
              <a:rPr lang="en-US" sz="2000" dirty="0">
                <a:cs typeface="Arial"/>
              </a:rPr>
              <a:t>, EWMA, IQR, CCDC)</a:t>
            </a:r>
          </a:p>
          <a:p>
            <a:r>
              <a:rPr lang="en-US" sz="2000" dirty="0">
                <a:cs typeface="Arial"/>
              </a:rPr>
              <a:t>Optimized for fast computation and scalability</a:t>
            </a:r>
          </a:p>
          <a:p>
            <a:r>
              <a:rPr lang="en-US" sz="2000" dirty="0">
                <a:cs typeface="Arial"/>
              </a:rPr>
              <a:t>Suitable for operational deployment (monitoring states can be saved to disk)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A2CD08-D868-983F-04DD-0DD8514F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22" y="329231"/>
            <a:ext cx="6392197" cy="782357"/>
          </a:xfrm>
        </p:spPr>
        <p:txBody>
          <a:bodyPr anchor="b">
            <a:normAutofit/>
          </a:bodyPr>
          <a:lstStyle/>
          <a:p>
            <a:r>
              <a:rPr lang="en-US" dirty="0" err="1"/>
              <a:t>nrt</a:t>
            </a:r>
            <a:r>
              <a:rPr lang="en-US" dirty="0"/>
              <a:t> package, core concept </a:t>
            </a:r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69B498AC-22B1-A652-EC12-9B4FC0FE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594" y="379583"/>
            <a:ext cx="3931422" cy="166494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20EDEF2-C614-F171-1545-391D3069E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694" y="2316726"/>
            <a:ext cx="4178710" cy="4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2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A3EFE-2B62-9095-8B8E-6971E2D113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F46C79FD-C571-418B-AB0F-5EE936C85276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3B8B54-2760-5A76-8ABA-41E71A56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016" y="1714500"/>
            <a:ext cx="5760130" cy="435692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0926C2-A6F6-2739-2068-BAEBADE5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5" y="989370"/>
            <a:ext cx="5858452" cy="443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B912AB-AC80-BD0C-8792-8DD75FFAF091}"/>
              </a:ext>
            </a:extLst>
          </p:cNvPr>
          <p:cNvSpPr txBox="1"/>
          <p:nvPr/>
        </p:nvSpPr>
        <p:spPr>
          <a:xfrm>
            <a:off x="4710486" y="233515"/>
            <a:ext cx="546480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accent5"/>
              </a:buClr>
            </a:pPr>
            <a:r>
              <a:rPr lang="en-US" sz="2800" b="1" dirty="0">
                <a:solidFill>
                  <a:schemeClr val="bg2">
                    <a:lumMod val="49000"/>
                  </a:schemeClr>
                </a:solidFill>
                <a:cs typeface="Arial"/>
              </a:rPr>
              <a:t>Online documentation with tutorials and examples</a:t>
            </a:r>
            <a:endParaRPr lang="en-US" sz="2800" b="1" noProof="0" dirty="0">
              <a:solidFill>
                <a:schemeClr val="bg2">
                  <a:lumMod val="49000"/>
                </a:schemeClr>
              </a:solidFill>
              <a:cs typeface="Arial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03A5D72-5949-153E-FE70-168669B8B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781" y="657532"/>
            <a:ext cx="4662146" cy="5542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0FAED-3458-D11D-50CC-91EA0DBC54F6}"/>
              </a:ext>
            </a:extLst>
          </p:cNvPr>
          <p:cNvSpPr txBox="1"/>
          <p:nvPr/>
        </p:nvSpPr>
        <p:spPr>
          <a:xfrm>
            <a:off x="1775732" y="6340928"/>
            <a:ext cx="62796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accent5"/>
              </a:buClr>
            </a:pPr>
            <a:r>
              <a:rPr lang="en-US" sz="1200" dirty="0">
                <a:ea typeface="+mn-lt"/>
                <a:cs typeface="+mn-lt"/>
              </a:rPr>
              <a:t>Online documentation: </a:t>
            </a:r>
            <a:r>
              <a:rPr lang="en-US" sz="1200" dirty="0">
                <a:ea typeface="+mn-lt"/>
                <a:cs typeface="+mn-lt"/>
                <a:hlinkClick r:id="rId5"/>
              </a:rPr>
              <a:t>https://nrt.readthedocs.io/en/latest/index.html</a:t>
            </a:r>
            <a:endParaRPr lang="en-US" sz="1200" dirty="0">
              <a:ea typeface="+mn-lt"/>
              <a:cs typeface="+mn-lt"/>
            </a:endParaRPr>
          </a:p>
          <a:p>
            <a:r>
              <a:rPr lang="en-US" sz="1200" dirty="0">
                <a:ea typeface="+mn-lt"/>
                <a:cs typeface="+mn-lt"/>
              </a:rPr>
              <a:t>JOSS paper: </a:t>
            </a:r>
            <a:r>
              <a:rPr lang="en-US" sz="1200" dirty="0">
                <a:ea typeface="+mn-lt"/>
                <a:cs typeface="+mn-lt"/>
                <a:hlinkClick r:id="rId6"/>
              </a:rPr>
              <a:t>https://joss.theoj.org/papers/10.21105/joss.06815</a:t>
            </a:r>
            <a:endParaRPr lang="en-US" sz="1200" noProof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56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4" y="487715"/>
            <a:ext cx="9206804" cy="6373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06" y="111528"/>
            <a:ext cx="1425052" cy="1514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126A33-243D-F0B2-9FB8-09C4671848E4}"/>
              </a:ext>
            </a:extLst>
          </p:cNvPr>
          <p:cNvSpPr txBox="1"/>
          <p:nvPr/>
        </p:nvSpPr>
        <p:spPr>
          <a:xfrm>
            <a:off x="9369621" y="1715859"/>
            <a:ext cx="2644170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Operational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forest disturbances alert prototype</a:t>
            </a:r>
          </a:p>
          <a:p>
            <a:pPr algn="ctr">
              <a:defRPr/>
            </a:pPr>
            <a:endParaRPr lang="en-US" sz="2000" b="1" dirty="0">
              <a:solidFill>
                <a:srgbClr val="4D4D4D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600" dirty="0">
                <a:solidFill>
                  <a:srgbClr val="4D4D4D"/>
                </a:solidFill>
                <a:latin typeface="Arial"/>
                <a:cs typeface="Arial"/>
              </a:rPr>
              <a:t>Covers the entire territory of Estonia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1600" dirty="0">
              <a:solidFill>
                <a:srgbClr val="4D4D4D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600" dirty="0">
                <a:solidFill>
                  <a:srgbClr val="4D4D4D"/>
                </a:solidFill>
                <a:latin typeface="Arial"/>
                <a:cs typeface="Arial"/>
              </a:rPr>
              <a:t>Updated daily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1600" dirty="0">
              <a:solidFill>
                <a:srgbClr val="4D4D4D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600" dirty="0">
                <a:solidFill>
                  <a:srgbClr val="4D4D4D"/>
                </a:solidFill>
                <a:latin typeface="Arial"/>
                <a:cs typeface="Arial"/>
              </a:rPr>
              <a:t>Runs on JRC's Big Data Analytics Platform (BDAP)</a:t>
            </a:r>
          </a:p>
          <a:p>
            <a:pPr marL="342900" indent="-342900">
              <a:buFont typeface="Arial"/>
              <a:buChar char="•"/>
              <a:defRPr/>
            </a:pPr>
            <a:endParaRPr lang="en-US" b="1" dirty="0">
              <a:solidFill>
                <a:srgbClr val="4D4D4D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944" y="5365083"/>
            <a:ext cx="2089818" cy="1044909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D826C53F-0047-A48C-F320-23F64CD6E163}"/>
              </a:ext>
            </a:extLst>
          </p:cNvPr>
          <p:cNvSpPr txBox="1">
            <a:spLocks/>
          </p:cNvSpPr>
          <p:nvPr/>
        </p:nvSpPr>
        <p:spPr>
          <a:xfrm>
            <a:off x="3152255" y="194038"/>
            <a:ext cx="3866535" cy="1138776"/>
          </a:xfrm>
          <a:prstGeom prst="rect">
            <a:avLst/>
          </a:prstGeom>
        </p:spPr>
        <p:txBody>
          <a:bodyPr lIns="91440" tIns="45720" rIns="91440" bIns="4572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operational deployment at scale </a:t>
            </a:r>
            <a:endParaRPr lang="en-US"/>
          </a:p>
        </p:txBody>
      </p:sp>
      <p:pic>
        <p:nvPicPr>
          <p:cNvPr id="16" name="Picture Placeholder 5" descr="A map of land with blue lines&#10;&#10;Description automatically generated">
            <a:extLst>
              <a:ext uri="{FF2B5EF4-FFF2-40B4-BE49-F238E27FC236}">
                <a16:creationId xmlns:a16="http://schemas.microsoft.com/office/drawing/2014/main" id="{FAB79A40-2803-7152-1533-E7F4AB3E64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77" r="12577"/>
          <a:stretch/>
        </p:blipFill>
        <p:spPr>
          <a:xfrm>
            <a:off x="1533320" y="1711901"/>
            <a:ext cx="6142038" cy="34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7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A4E5-B66B-4057-1FB6-2226B04A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</p:spPr>
        <p:txBody>
          <a:bodyPr anchor="b">
            <a:normAutofit/>
          </a:bodyPr>
          <a:lstStyle/>
          <a:p>
            <a:r>
              <a:rPr lang="en-US"/>
              <a:t>The </a:t>
            </a:r>
            <a:r>
              <a:rPr lang="en-US" err="1"/>
              <a:t>nrt</a:t>
            </a:r>
            <a:r>
              <a:rPr lang="en-US"/>
              <a:t> "ecosystem"</a:t>
            </a:r>
            <a:endParaRPr lang="en-US" dirty="0"/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A83C70-CA87-4EE3-1301-B2417785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17" y="3963683"/>
            <a:ext cx="2547911" cy="914781"/>
          </a:xfrm>
          <a:prstGeom prst="rect">
            <a:avLst/>
          </a:prstGeom>
          <a:noFill/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2E9A0-C7ED-DB19-8B36-14CE1593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85" y="1712458"/>
            <a:ext cx="1952626" cy="786494"/>
          </a:xfrm>
          <a:prstGeom prst="rect">
            <a:avLst/>
          </a:prstGeom>
        </p:spPr>
      </p:pic>
      <p:pic>
        <p:nvPicPr>
          <p:cNvPr id="8" name="Picture 7" descr="A black and yellow logo&#10;&#10;Description automatically generated">
            <a:extLst>
              <a:ext uri="{FF2B5EF4-FFF2-40B4-BE49-F238E27FC236}">
                <a16:creationId xmlns:a16="http://schemas.microsoft.com/office/drawing/2014/main" id="{152DA538-E291-099F-8614-4B3F4836D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7" y="2458131"/>
            <a:ext cx="2437041" cy="1179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C7847-9D66-180C-4EBA-0CB02AEC1891}"/>
              </a:ext>
            </a:extLst>
          </p:cNvPr>
          <p:cNvSpPr txBox="1"/>
          <p:nvPr/>
        </p:nvSpPr>
        <p:spPr>
          <a:xfrm>
            <a:off x="7245803" y="4225018"/>
            <a:ext cx="353105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5"/>
              </a:buClr>
              <a:buFont typeface="Calibri"/>
              <a:buChar char="-"/>
            </a:pPr>
            <a:r>
              <a:rPr lang="en-US" sz="1600" dirty="0">
                <a:cs typeface="Arial"/>
              </a:rPr>
              <a:t>Core package with implementation of monitoring algorithms</a:t>
            </a:r>
            <a:endParaRPr lang="en-US">
              <a:cs typeface="Arial"/>
            </a:endParaRPr>
          </a:p>
          <a:p>
            <a:pPr marL="285750" indent="-285750">
              <a:buClr>
                <a:schemeClr val="accent5"/>
              </a:buClr>
              <a:buFont typeface="Calibri"/>
              <a:buChar char="-"/>
            </a:pPr>
            <a:endParaRPr lang="en-US" sz="16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85D86-F6FD-AE16-25ED-F93FB09BB9DB}"/>
              </a:ext>
            </a:extLst>
          </p:cNvPr>
          <p:cNvSpPr txBox="1"/>
          <p:nvPr/>
        </p:nvSpPr>
        <p:spPr>
          <a:xfrm>
            <a:off x="8368392" y="1660072"/>
            <a:ext cx="35310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5"/>
              </a:buClr>
              <a:buFont typeface="Calibri"/>
              <a:buChar char="-"/>
            </a:pPr>
            <a:r>
              <a:rPr lang="en-US" sz="1600" dirty="0">
                <a:cs typeface="Arial"/>
              </a:rPr>
              <a:t>Utilities for </a:t>
            </a:r>
            <a:r>
              <a:rPr lang="en-US" sz="1600" dirty="0" err="1">
                <a:cs typeface="Arial"/>
              </a:rPr>
              <a:t>cal</a:t>
            </a:r>
            <a:r>
              <a:rPr lang="en-US" sz="1600" dirty="0">
                <a:cs typeface="Arial"/>
              </a:rPr>
              <a:t>/</a:t>
            </a:r>
            <a:r>
              <a:rPr lang="en-US" sz="1600" dirty="0" err="1">
                <a:cs typeface="Arial"/>
              </a:rPr>
              <a:t>val</a:t>
            </a:r>
            <a:endParaRPr lang="en-US" sz="1600" dirty="0">
              <a:cs typeface="Arial"/>
            </a:endParaRPr>
          </a:p>
          <a:p>
            <a:pPr marL="285750" indent="-285750">
              <a:buClr>
                <a:schemeClr val="accent5"/>
              </a:buClr>
              <a:buFont typeface="Calibri"/>
              <a:buChar char="-"/>
            </a:pPr>
            <a:r>
              <a:rPr lang="en-US" sz="1600" dirty="0">
                <a:cs typeface="Arial"/>
              </a:rPr>
              <a:t>Temporal accuracy metrics</a:t>
            </a:r>
          </a:p>
          <a:p>
            <a:pPr marL="285750" indent="-285750">
              <a:buClr>
                <a:schemeClr val="accent5"/>
              </a:buClr>
              <a:buFont typeface="Calibri"/>
              <a:buChar char="-"/>
            </a:pPr>
            <a:r>
              <a:rPr lang="en-US" sz="1600" dirty="0">
                <a:cs typeface="Arial"/>
              </a:rPr>
              <a:t>Interface for visual interpretation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BEF9B-4021-FB93-208D-AA95DA1406E8}"/>
              </a:ext>
            </a:extLst>
          </p:cNvPr>
          <p:cNvSpPr txBox="1"/>
          <p:nvPr/>
        </p:nvSpPr>
        <p:spPr>
          <a:xfrm>
            <a:off x="2524124" y="2755445"/>
            <a:ext cx="40209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5"/>
              </a:buClr>
              <a:buFont typeface="Calibri"/>
              <a:buChar char="-"/>
            </a:pPr>
            <a:r>
              <a:rPr lang="en-US" sz="1600" dirty="0">
                <a:cs typeface="Arial"/>
              </a:rPr>
              <a:t>Formerly part of </a:t>
            </a:r>
            <a:r>
              <a:rPr lang="en-US" sz="1600" err="1">
                <a:cs typeface="Arial"/>
              </a:rPr>
              <a:t>nrt</a:t>
            </a:r>
            <a:r>
              <a:rPr lang="en-US" sz="1600" dirty="0">
                <a:cs typeface="Arial"/>
              </a:rPr>
              <a:t> core</a:t>
            </a:r>
          </a:p>
          <a:p>
            <a:pPr marL="285750" indent="-285750">
              <a:buClr>
                <a:schemeClr val="accent5"/>
              </a:buClr>
              <a:buFont typeface="Calibri"/>
              <a:buChar char="-"/>
            </a:pPr>
            <a:r>
              <a:rPr lang="en-US" sz="1600" dirty="0">
                <a:cs typeface="Arial"/>
              </a:rPr>
              <a:t>Easy access to test and demonstration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308CD-772D-327D-9670-F670DF1B36C8}"/>
              </a:ext>
            </a:extLst>
          </p:cNvPr>
          <p:cNvSpPr txBox="1"/>
          <p:nvPr/>
        </p:nvSpPr>
        <p:spPr>
          <a:xfrm>
            <a:off x="1408339" y="5211535"/>
            <a:ext cx="31228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accent5"/>
              </a:buClr>
            </a:pPr>
            <a:r>
              <a:rPr lang="en-US" sz="2400" err="1">
                <a:cs typeface="Arial"/>
              </a:rPr>
              <a:t>nrt</a:t>
            </a:r>
            <a:r>
              <a:rPr lang="en-US" sz="2400">
                <a:cs typeface="Arial"/>
              </a:rPr>
              <a:t>-diagnostic?</a:t>
            </a:r>
            <a:endParaRPr lang="en-US"/>
          </a:p>
          <a:p>
            <a:pPr>
              <a:buClr>
                <a:schemeClr val="accent5"/>
              </a:buClr>
            </a:pPr>
            <a:r>
              <a:rPr lang="en-US" sz="2400" err="1">
                <a:cs typeface="Arial"/>
              </a:rPr>
              <a:t>nrt</a:t>
            </a:r>
            <a:r>
              <a:rPr lang="en-US" sz="2400" dirty="0">
                <a:cs typeface="Arial"/>
              </a:rPr>
              <a:t>-ensemble? </a:t>
            </a:r>
            <a:endParaRPr lang="en-US" sz="2400" noProof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983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7F25F69-0531-E2D4-6F43-673A19B2A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79" y="-2434"/>
            <a:ext cx="9517094" cy="686168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05885F-2CF0-D260-00B8-211BCF378807}"/>
              </a:ext>
            </a:extLst>
          </p:cNvPr>
          <p:cNvSpPr txBox="1"/>
          <p:nvPr/>
        </p:nvSpPr>
        <p:spPr>
          <a:xfrm>
            <a:off x="9517105" y="1297988"/>
            <a:ext cx="2644170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000" b="1" dirty="0" err="1">
                <a:solidFill>
                  <a:srgbClr val="4D4D4D"/>
                </a:solidFill>
                <a:latin typeface="Arial"/>
                <a:cs typeface="Arial"/>
              </a:rPr>
              <a:t>nrt-validate's</a:t>
            </a:r>
            <a:r>
              <a:rPr lang="en-US" sz="2000" b="1" dirty="0">
                <a:solidFill>
                  <a:srgbClr val="4D4D4D"/>
                </a:solidFill>
                <a:latin typeface="Arial"/>
                <a:cs typeface="Arial"/>
              </a:rPr>
              <a:t> temporal segment labelling interface</a:t>
            </a:r>
            <a:endParaRPr lang="en-US" sz="2000" b="1" i="0" u="none" strike="noStrike" kern="1200" cap="none" spc="0" normalizeH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/>
              <a:cs typeface="Arial"/>
            </a:endParaRPr>
          </a:p>
          <a:p>
            <a:pPr algn="ctr">
              <a:defRPr/>
            </a:pPr>
            <a:endParaRPr lang="en-US" sz="2000" b="1" dirty="0">
              <a:solidFill>
                <a:srgbClr val="4D4D4D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600" dirty="0">
                <a:solidFill>
                  <a:srgbClr val="4D4D4D"/>
                </a:solidFill>
                <a:latin typeface="Arial"/>
                <a:cs typeface="Arial"/>
              </a:rPr>
              <a:t>Fully customizable</a:t>
            </a:r>
            <a:endParaRPr lang="en-US" dirty="0"/>
          </a:p>
          <a:p>
            <a:pPr marL="342900" indent="-342900">
              <a:buFont typeface="Arial"/>
              <a:buChar char="•"/>
              <a:defRPr/>
            </a:pPr>
            <a:endParaRPr lang="en-US" sz="1600" dirty="0">
              <a:solidFill>
                <a:srgbClr val="4D4D4D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600">
                <a:solidFill>
                  <a:srgbClr val="4D4D4D"/>
                </a:solidFill>
                <a:latin typeface="Arial"/>
                <a:cs typeface="Arial"/>
              </a:rPr>
              <a:t>Online demo </a:t>
            </a:r>
            <a:r>
              <a:rPr lang="en-US" sz="1600" dirty="0">
                <a:solidFill>
                  <a:srgbClr val="4D4D4D"/>
                </a:solidFill>
                <a:latin typeface="Arial"/>
                <a:cs typeface="Arial"/>
                <a:hlinkClick r:id="rId3"/>
              </a:rPr>
              <a:t>here</a:t>
            </a:r>
            <a:endParaRPr lang="en-US" sz="1600" dirty="0">
              <a:solidFill>
                <a:srgbClr val="4D4D4D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1600" dirty="0">
              <a:solidFill>
                <a:srgbClr val="4D4D4D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600" dirty="0">
                <a:cs typeface="Arial"/>
              </a:rPr>
              <a:t>Easy to deploy locally from a notebook using a voila command (recommended)</a:t>
            </a:r>
          </a:p>
          <a:p>
            <a:pPr marL="342900" indent="-342900">
              <a:buFont typeface="Arial"/>
              <a:buChar char="•"/>
              <a:defRPr/>
            </a:pPr>
            <a:endParaRPr lang="en-US" b="1" dirty="0">
              <a:solidFill>
                <a:srgbClr val="4D4D4D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C6D6704-985D-9D60-BBB9-CC519BA9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440" y="1371600"/>
            <a:ext cx="419912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C49252-7CD3-DF76-97D7-125506A9F41B}"/>
              </a:ext>
            </a:extLst>
          </p:cNvPr>
          <p:cNvSpPr txBox="1"/>
          <p:nvPr/>
        </p:nvSpPr>
        <p:spPr>
          <a:xfrm>
            <a:off x="2013841" y="2109340"/>
            <a:ext cx="748956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accent5"/>
              </a:buClr>
            </a:pPr>
            <a:r>
              <a:rPr lang="en-US" sz="4800" dirty="0">
                <a:cs typeface="Arial"/>
              </a:rPr>
              <a:t>Demo time !!!</a:t>
            </a:r>
            <a:endParaRPr lang="en-US" sz="4800" noProof="0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EA10A-32C4-3626-B508-5E878572A393}"/>
              </a:ext>
            </a:extLst>
          </p:cNvPr>
          <p:cNvSpPr txBox="1"/>
          <p:nvPr/>
        </p:nvSpPr>
        <p:spPr>
          <a:xfrm>
            <a:off x="522062" y="3896419"/>
            <a:ext cx="10642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accent5"/>
              </a:buClr>
            </a:pPr>
            <a:r>
              <a:rPr lang="en-US" dirty="0">
                <a:ea typeface="+mn-lt"/>
                <a:cs typeface="+mn-lt"/>
                <a:hlinkClick r:id="rId2"/>
              </a:rPr>
              <a:t>https://github.com/loicdtx/OEMC2024_nrt-workshop/blob/master/notebooks/nrt_forest_monitoring.ipynb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noProof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97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2800" y="1146427"/>
            <a:ext cx="10800760" cy="1240348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 wrap="square" anchor="b" anchorCtr="0"/>
          <a:lstStyle/>
          <a:p>
            <a:r>
              <a:rPr lang="en-US" sz="1050" dirty="0"/>
              <a:t>This presentation has been prepared for internal purposes. The information and views expressed in it do not necessarily reflect an official position </a:t>
            </a:r>
            <a:br>
              <a:rPr lang="en-US" sz="1050" dirty="0"/>
            </a:br>
            <a:r>
              <a:rPr lang="en-US" sz="1050" dirty="0"/>
              <a:t>of the European Commission or of the European Union.</a:t>
            </a:r>
          </a:p>
          <a:p>
            <a:r>
              <a:rPr lang="en-US" sz="1050" dirty="0"/>
              <a:t>Except otherwise noted, © European Union (year). All Rights Reserved</a:t>
            </a:r>
          </a:p>
          <a:p>
            <a:r>
              <a:rPr lang="en-GB" sz="1050" dirty="0"/>
              <a:t>Slide </a:t>
            </a:r>
            <a:r>
              <a:rPr lang="en-GB" sz="1050" dirty="0">
                <a:solidFill>
                  <a:schemeClr val="accent6"/>
                </a:solidFill>
              </a:rPr>
              <a:t>xx</a:t>
            </a:r>
            <a:r>
              <a:rPr lang="en-GB" sz="1050" dirty="0"/>
              <a:t>: </a:t>
            </a:r>
            <a:r>
              <a:rPr lang="en-GB" sz="1050" dirty="0">
                <a:solidFill>
                  <a:schemeClr val="accent6"/>
                </a:solidFill>
              </a:rPr>
              <a:t>element concerned</a:t>
            </a:r>
            <a:r>
              <a:rPr lang="en-GB" sz="1050" dirty="0"/>
              <a:t>, source</a:t>
            </a:r>
            <a:r>
              <a:rPr lang="en-GB" sz="1050" dirty="0">
                <a:solidFill>
                  <a:schemeClr val="accent6"/>
                </a:solidFill>
              </a:rPr>
              <a:t>: e.g. Fotolia.com</a:t>
            </a:r>
            <a:r>
              <a:rPr lang="en-GB" sz="1050" dirty="0"/>
              <a:t>; Slide </a:t>
            </a:r>
            <a:r>
              <a:rPr lang="en-GB" sz="1050" dirty="0">
                <a:solidFill>
                  <a:schemeClr val="accent6"/>
                </a:solidFill>
              </a:rPr>
              <a:t>xx</a:t>
            </a:r>
            <a:r>
              <a:rPr lang="en-GB" sz="1050" dirty="0"/>
              <a:t>: </a:t>
            </a:r>
            <a:r>
              <a:rPr lang="en-GB" sz="1050" dirty="0">
                <a:solidFill>
                  <a:schemeClr val="accent6"/>
                </a:solidFill>
              </a:rPr>
              <a:t>element concerned</a:t>
            </a:r>
            <a:r>
              <a:rPr lang="en-GB" sz="1050" dirty="0"/>
              <a:t>, source: </a:t>
            </a:r>
            <a:r>
              <a:rPr lang="en-GB" sz="1050" dirty="0">
                <a:solidFill>
                  <a:schemeClr val="accent6"/>
                </a:solidFill>
              </a:rPr>
              <a:t>e.g. iStock.com</a:t>
            </a:r>
          </a:p>
        </p:txBody>
      </p:sp>
    </p:spTree>
    <p:extLst>
      <p:ext uri="{BB962C8B-B14F-4D97-AF65-F5344CB8AC3E}">
        <p14:creationId xmlns:p14="http://schemas.microsoft.com/office/powerpoint/2010/main" val="8331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D4D4D"/>
      </a:dk1>
      <a:lt1>
        <a:srgbClr val="FFFFFF"/>
      </a:lt1>
      <a:dk2>
        <a:srgbClr val="585EAB"/>
      </a:dk2>
      <a:lt2>
        <a:srgbClr val="D3E8F9"/>
      </a:lt2>
      <a:accent1>
        <a:srgbClr val="6ACBF3"/>
      </a:accent1>
      <a:accent2>
        <a:srgbClr val="3E99DA"/>
      </a:accent2>
      <a:accent3>
        <a:srgbClr val="1EC08A"/>
      </a:accent3>
      <a:accent4>
        <a:srgbClr val="ED8D2F"/>
      </a:accent4>
      <a:accent5>
        <a:srgbClr val="F8CC29"/>
      </a:accent5>
      <a:accent6>
        <a:srgbClr val="E76C53"/>
      </a:accent6>
      <a:hlink>
        <a:srgbClr val="0563C1"/>
      </a:hlink>
      <a:folHlink>
        <a:srgbClr val="24337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Clr>
            <a:schemeClr val="accent5"/>
          </a:buClr>
          <a:buFont typeface="Arial"/>
          <a:buChar char="•"/>
          <a:defRPr sz="2400"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_Presentation.pptx" id="{DF0E4C23-23CF-4CA0-B78D-4EE4E4812529}" vid="{A275074F-6DFA-4FBF-AA5C-38C3649C39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9973060-40da-4dcd-bcae-824b80f0e920" xsi:nil="true"/>
    <Category xmlns="ab358991-3c14-45d4-bb19-e0556e598107" xsi:nil="true"/>
    <lcf76f155ced4ddcb4097134ff3c332f xmlns="ab358991-3c14-45d4-bb19-e0556e59810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C57EDD28C21498756AAD4016E9629" ma:contentTypeVersion="20" ma:contentTypeDescription="Create a new document." ma:contentTypeScope="" ma:versionID="190974041fae210cdac9c8b552120f18">
  <xsd:schema xmlns:xsd="http://www.w3.org/2001/XMLSchema" xmlns:xs="http://www.w3.org/2001/XMLSchema" xmlns:p="http://schemas.microsoft.com/office/2006/metadata/properties" xmlns:ns2="ab358991-3c14-45d4-bb19-e0556e598107" xmlns:ns3="f9973060-40da-4dcd-bcae-824b80f0e920" xmlns:ns4="7058b7d0-6f54-43d0-ac9b-f95b90dfb0dc" targetNamespace="http://schemas.microsoft.com/office/2006/metadata/properties" ma:root="true" ma:fieldsID="5b6233026f7ccdb7f6c9e3452f271898" ns2:_="" ns3:_="" ns4:_="">
    <xsd:import namespace="ab358991-3c14-45d4-bb19-e0556e598107"/>
    <xsd:import namespace="f9973060-40da-4dcd-bcae-824b80f0e920"/>
    <xsd:import namespace="7058b7d0-6f54-43d0-ac9b-f95b90dfb0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Category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58991-3c14-45d4-bb19-e0556e598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ategory" ma:index="11" nillable="true" ma:displayName="Category" ma:format="Dropdown" ma:internalName="Category">
      <xsd:simpleType>
        <xsd:union memberTypes="dms:Text">
          <xsd:simpleType>
            <xsd:restriction base="dms:Choice">
              <xsd:enumeration value="Reports and studies"/>
              <xsd:enumeration value="Briefs and factsheets"/>
              <xsd:enumeration value="Posters"/>
              <xsd:enumeration value="Leaflets"/>
              <xsd:enumeration value="16_9 presentation"/>
              <xsd:enumeration value="4_3  presentation"/>
              <xsd:enumeration value="Agenda"/>
              <xsd:enumeration value="Name plates"/>
              <xsd:enumeration value="Certificates"/>
              <xsd:enumeration value="OIB roll-up templates"/>
              <xsd:enumeration value="Facebook"/>
              <xsd:enumeration value="Twitter"/>
              <xsd:enumeration value="Instagram"/>
              <xsd:enumeration value="Linkedin"/>
              <xsd:enumeration value="Video signature and titling package"/>
              <xsd:enumeration value="Posters"/>
              <xsd:enumeration value="Social media"/>
              <xsd:enumeration value="Visual assets"/>
              <xsd:enumeration value="QR codes"/>
              <xsd:enumeration value="Posters, roll-ups and cardboards"/>
              <xsd:enumeration value="Virtual backdrops"/>
              <xsd:enumeration value="Social media"/>
              <xsd:enumeration value="JRC Vacancies"/>
              <xsd:enumeration value="16_9 JRC general presentation"/>
              <xsd:enumeration value="JRC factsheet"/>
              <xsd:enumeration value="Email signature"/>
              <xsd:enumeration value="Modular stand"/>
            </xsd:restriction>
          </xsd:simpleType>
        </xsd:un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973060-40da-4dcd-bcae-824b80f0e92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86f6c20-e1ec-4545-89f3-486c23083ce9}" ma:internalName="TaxCatchAll" ma:showField="CatchAllData" ma:web="f9973060-40da-4dcd-bcae-824b80f0e9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58b7d0-6f54-43d0-ac9b-f95b90dfb0dc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51D0F9-1905-481E-87B6-7A2D8F12D3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8B96C2-F6CE-4FCA-B451-0D479C51BA45}">
  <ds:schemaRefs>
    <ds:schemaRef ds:uri="http://schemas.microsoft.com/office/2006/metadata/properties"/>
    <ds:schemaRef ds:uri="http://schemas.microsoft.com/office/infopath/2007/PartnerControls"/>
    <ds:schemaRef ds:uri="f9973060-40da-4dcd-bcae-824b80f0e920"/>
    <ds:schemaRef ds:uri="ab358991-3c14-45d4-bb19-e0556e598107"/>
  </ds:schemaRefs>
</ds:datastoreItem>
</file>

<file path=customXml/itemProps3.xml><?xml version="1.0" encoding="utf-8"?>
<ds:datastoreItem xmlns:ds="http://schemas.openxmlformats.org/officeDocument/2006/customXml" ds:itemID="{5C784E91-5E13-44BC-8B60-66456E8173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358991-3c14-45d4-bb19-e0556e598107"/>
    <ds:schemaRef ds:uri="f9973060-40da-4dcd-bcae-824b80f0e920"/>
    <ds:schemaRef ds:uri="7058b7d0-6f54-43d0-ac9b-f95b90dfb0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3075</TotalTime>
  <Words>252</Words>
  <Application>Microsoft Office PowerPoint</Application>
  <PresentationFormat>Widescreen</PresentationFormat>
  <Paragraphs>23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The nrt Ecosystem: A Unified Approach to Forest Disturbance Monitoring</vt:lpstr>
      <vt:lpstr>nrt package, core concept </vt:lpstr>
      <vt:lpstr>PowerPoint Presentation</vt:lpstr>
      <vt:lpstr>PowerPoint Presentation</vt:lpstr>
      <vt:lpstr>The nrt "ecosystem"</vt:lpstr>
      <vt:lpstr>PowerPoint Presentation</vt:lpstr>
      <vt:lpstr>PowerPoint Presentation</vt:lpstr>
      <vt:lpstr>Thank you</vt:lpstr>
    </vt:vector>
  </TitlesOfParts>
  <Company>European Commission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Yvonne (COMM)</dc:creator>
  <cp:lastModifiedBy>PINILLA REDONDO Marina (JRC-ISPRA)</cp:lastModifiedBy>
  <cp:revision>971</cp:revision>
  <dcterms:created xsi:type="dcterms:W3CDTF">2019-08-09T12:06:42Z</dcterms:created>
  <dcterms:modified xsi:type="dcterms:W3CDTF">2024-09-15T00:10:49Z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23</vt:lpwstr>
  </property>
  <property fmtid="{D5CDD505-2E9C-101B-9397-08002B2CF9AE}" pid="3" name="Offisync_ServerID">
    <vt:lpwstr>0d3b22a6-6203-4efc-8e8e-b5279256493b</vt:lpwstr>
  </property>
  <property fmtid="{D5CDD505-2E9C-101B-9397-08002B2CF9AE}" pid="4" name="Jive_VersionGuid">
    <vt:lpwstr>1903586d-3e4a-4ef7-87d4-38e4c57827eb</vt:lpwstr>
  </property>
  <property fmtid="{D5CDD505-2E9C-101B-9397-08002B2CF9AE}" pid="5" name="Offisync_UniqueId">
    <vt:lpwstr>216256</vt:lpwstr>
  </property>
  <property fmtid="{D5CDD505-2E9C-101B-9397-08002B2CF9AE}" pid="6" name="Jive_LatestUserAccountName">
    <vt:lpwstr>ballami</vt:lpwstr>
  </property>
  <property fmtid="{D5CDD505-2E9C-101B-9397-08002B2CF9AE}" pid="7" name="Offisync_ProviderInitializationData">
    <vt:lpwstr>https://webgate.ec.europa.eu/connected</vt:lpwstr>
  </property>
  <property fmtid="{D5CDD505-2E9C-101B-9397-08002B2CF9AE}" pid="8" name="MSIP_Label_6bd9ddd1-4d20-43f6-abfa-fc3c07406f94_Enabled">
    <vt:lpwstr>true</vt:lpwstr>
  </property>
  <property fmtid="{D5CDD505-2E9C-101B-9397-08002B2CF9AE}" pid="9" name="MSIP_Label_6bd9ddd1-4d20-43f6-abfa-fc3c07406f94_SetDate">
    <vt:lpwstr>2023-07-11T08:42:31Z</vt:lpwstr>
  </property>
  <property fmtid="{D5CDD505-2E9C-101B-9397-08002B2CF9AE}" pid="10" name="MSIP_Label_6bd9ddd1-4d20-43f6-abfa-fc3c07406f94_Method">
    <vt:lpwstr>Standard</vt:lpwstr>
  </property>
  <property fmtid="{D5CDD505-2E9C-101B-9397-08002B2CF9AE}" pid="11" name="MSIP_Label_6bd9ddd1-4d20-43f6-abfa-fc3c07406f94_Name">
    <vt:lpwstr>Commission Use</vt:lpwstr>
  </property>
  <property fmtid="{D5CDD505-2E9C-101B-9397-08002B2CF9AE}" pid="12" name="MSIP_Label_6bd9ddd1-4d20-43f6-abfa-fc3c07406f94_SiteId">
    <vt:lpwstr>b24c8b06-522c-46fe-9080-70926f8dddb1</vt:lpwstr>
  </property>
  <property fmtid="{D5CDD505-2E9C-101B-9397-08002B2CF9AE}" pid="13" name="MSIP_Label_6bd9ddd1-4d20-43f6-abfa-fc3c07406f94_ActionId">
    <vt:lpwstr>c93002db-a31b-4408-982a-bb024fc6b765</vt:lpwstr>
  </property>
  <property fmtid="{D5CDD505-2E9C-101B-9397-08002B2CF9AE}" pid="14" name="MSIP_Label_6bd9ddd1-4d20-43f6-abfa-fc3c07406f94_ContentBits">
    <vt:lpwstr>0</vt:lpwstr>
  </property>
  <property fmtid="{D5CDD505-2E9C-101B-9397-08002B2CF9AE}" pid="15" name="ContentTypeId">
    <vt:lpwstr>0x01010066CC57EDD28C21498756AAD4016E9629</vt:lpwstr>
  </property>
</Properties>
</file>